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29"/>
  </p:notesMasterIdLst>
  <p:sldIdLst>
    <p:sldId id="258" r:id="rId3"/>
    <p:sldId id="366" r:id="rId4"/>
    <p:sldId id="376" r:id="rId5"/>
    <p:sldId id="363" r:id="rId6"/>
    <p:sldId id="407" r:id="rId7"/>
    <p:sldId id="395" r:id="rId8"/>
    <p:sldId id="377" r:id="rId9"/>
    <p:sldId id="397" r:id="rId10"/>
    <p:sldId id="365" r:id="rId11"/>
    <p:sldId id="379" r:id="rId12"/>
    <p:sldId id="362" r:id="rId13"/>
    <p:sldId id="400" r:id="rId14"/>
    <p:sldId id="367" r:id="rId15"/>
    <p:sldId id="262" r:id="rId16"/>
    <p:sldId id="406" r:id="rId17"/>
    <p:sldId id="380" r:id="rId18"/>
    <p:sldId id="408" r:id="rId19"/>
    <p:sldId id="404" r:id="rId20"/>
    <p:sldId id="392" r:id="rId21"/>
    <p:sldId id="384" r:id="rId22"/>
    <p:sldId id="393" r:id="rId23"/>
    <p:sldId id="394" r:id="rId24"/>
    <p:sldId id="370" r:id="rId25"/>
    <p:sldId id="387" r:id="rId26"/>
    <p:sldId id="401" r:id="rId27"/>
    <p:sldId id="403" r:id="rId28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46" autoAdjust="0"/>
    <p:restoredTop sz="94660"/>
  </p:normalViewPr>
  <p:slideViewPr>
    <p:cSldViewPr>
      <p:cViewPr varScale="1">
        <p:scale>
          <a:sx n="69" d="100"/>
          <a:sy n="69" d="100"/>
        </p:scale>
        <p:origin x="1838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645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96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4/18/2026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4/18/2026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4/18/2026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linux.com/TUTORIALS/LinuxTutorialInitProcess.html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linux.die.net/man/1/pgre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linux.die.net/man/1/pgre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lifewire.com/linux-top-command-2201163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76200"/>
            <a:ext cx="9144000" cy="1354217"/>
          </a:xfrm>
        </p:spPr>
        <p:txBody>
          <a:bodyPr/>
          <a:lstStyle/>
          <a:p>
            <a:pPr eaLnBrk="1" hangingPunct="1"/>
            <a:r>
              <a:rPr lang="en-US" sz="4400" dirty="0"/>
              <a:t>CYBR 4423</a:t>
            </a:r>
            <a:br>
              <a:rPr lang="en-US" sz="4400" dirty="0"/>
            </a:br>
            <a:r>
              <a:rPr lang="en-US" sz="4400" dirty="0"/>
              <a:t>Unix/Linux Administration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593E54-265A-D757-2DEC-5915342EDD46}"/>
              </a:ext>
            </a:extLst>
          </p:cNvPr>
          <p:cNvSpPr txBox="1">
            <a:spLocks noChangeArrowheads="1"/>
          </p:cNvSpPr>
          <p:nvPr/>
        </p:nvSpPr>
        <p:spPr>
          <a:xfrm>
            <a:off x="990600" y="2280047"/>
            <a:ext cx="7162800" cy="615553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>
            <a:lvl1pPr algn="ctr">
              <a:defRPr sz="4950" b="1" i="0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US" sz="4000" kern="0" dirty="0"/>
              <a:t>Process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jobs Command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645" y="884707"/>
            <a:ext cx="8839200" cy="1172694"/>
          </a:xfrm>
        </p:spPr>
        <p:txBody>
          <a:bodyPr>
            <a:normAutofit/>
          </a:bodyPr>
          <a:lstStyle/>
          <a:p>
            <a:r>
              <a:rPr lang="en-US" dirty="0"/>
              <a:t>The "jobs" command lists running jobs started by the current session (bash)</a:t>
            </a:r>
          </a:p>
          <a:p>
            <a:pPr lvl="1"/>
            <a:endParaRPr lang="en-US" dirty="0"/>
          </a:p>
        </p:txBody>
      </p:sp>
      <p:pic>
        <p:nvPicPr>
          <p:cNvPr id="6" name="Picture 5" descr="Screenshot of executing jobs command" title="Jobs Comma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" y="2255270"/>
            <a:ext cx="8256270" cy="429792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Service/Daemon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service is also called a daemon (Disk And Execution Monitor)</a:t>
            </a:r>
          </a:p>
          <a:p>
            <a:pPr lvl="1"/>
            <a:r>
              <a:rPr lang="en-US" dirty="0"/>
              <a:t>a process or collection of processes that wait for an external event to trigger an action on the part of the program. </a:t>
            </a:r>
          </a:p>
          <a:p>
            <a:pPr lvl="1"/>
            <a:r>
              <a:rPr lang="en-US" dirty="0"/>
              <a:t>Examples of common services are the SSH, Apache Web Server, FTP Server, </a:t>
            </a:r>
            <a:r>
              <a:rPr lang="en-US" dirty="0" err="1"/>
              <a:t>OpenLDAP</a:t>
            </a:r>
            <a:r>
              <a:rPr lang="en-US" dirty="0"/>
              <a:t> server, etc.</a:t>
            </a:r>
          </a:p>
          <a:p>
            <a:pPr lvl="1"/>
            <a:endParaRPr lang="en-US" dirty="0"/>
          </a:p>
          <a:p>
            <a:r>
              <a:rPr lang="en-US" dirty="0"/>
              <a:t>2 types of daemons: </a:t>
            </a:r>
          </a:p>
          <a:p>
            <a:pPr lvl="1"/>
            <a:r>
              <a:rPr lang="en-US" dirty="0"/>
              <a:t>Signal-controlled daemons. These are always activated when a corresponding task exists.</a:t>
            </a:r>
          </a:p>
          <a:p>
            <a:pPr lvl="1"/>
            <a:r>
              <a:rPr lang="en-US" dirty="0"/>
              <a:t>Interval-controlled daemons. These are always activated at certain intervals.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inet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</a:t>
            </a:r>
            <a:r>
              <a:rPr lang="en-US" dirty="0" err="1"/>
              <a:t>inetd</a:t>
            </a:r>
            <a:r>
              <a:rPr lang="en-US" dirty="0"/>
              <a:t> (Internet daemon) daemon and its replacement </a:t>
            </a:r>
            <a:r>
              <a:rPr lang="en-US" dirty="0" err="1"/>
              <a:t>xinetd</a:t>
            </a:r>
            <a:r>
              <a:rPr lang="en-US" dirty="0"/>
              <a:t> (extended Internet daemon; xinetd.org) are called super servers or service dispatchers</a:t>
            </a:r>
          </a:p>
          <a:p>
            <a:pPr lvl="1"/>
            <a:endParaRPr lang="en-US" dirty="0"/>
          </a:p>
          <a:p>
            <a:r>
              <a:rPr lang="en-US" dirty="0"/>
              <a:t>It starts other daemons, such as </a:t>
            </a:r>
            <a:r>
              <a:rPr lang="en-US" dirty="0" err="1"/>
              <a:t>smbd</a:t>
            </a:r>
            <a:r>
              <a:rPr lang="en-US" dirty="0"/>
              <a:t> (Samba) and </a:t>
            </a:r>
            <a:r>
              <a:rPr lang="en-US" dirty="0" err="1"/>
              <a:t>vsftpd</a:t>
            </a:r>
            <a:r>
              <a:rPr lang="en-US" dirty="0"/>
              <a:t> (FTP), as necessary. </a:t>
            </a:r>
          </a:p>
          <a:p>
            <a:pPr lvl="1"/>
            <a:endParaRPr lang="en-US" dirty="0"/>
          </a:p>
          <a:p>
            <a:r>
              <a:rPr lang="en-US" dirty="0"/>
              <a:t>It listens for network connections. When one is made, they identify a server daemon based on the port the connection comes in on and start the daemon.</a:t>
            </a:r>
          </a:p>
          <a:p>
            <a:pPr lvl="1"/>
            <a:endParaRPr lang="en-US" dirty="0"/>
          </a:p>
          <a:p>
            <a:r>
              <a:rPr lang="en-US" dirty="0"/>
              <a:t>Service port file</a:t>
            </a:r>
          </a:p>
          <a:p>
            <a:pPr lvl="1"/>
            <a:r>
              <a:rPr lang="en-US" dirty="0"/>
              <a:t>/</a:t>
            </a:r>
            <a:r>
              <a:rPr lang="en-US" dirty="0" err="1"/>
              <a:t>etc</a:t>
            </a:r>
            <a:r>
              <a:rPr lang="en-US" dirty="0"/>
              <a:t>/services</a:t>
            </a:r>
          </a:p>
        </p:txBody>
      </p:sp>
    </p:spTree>
    <p:extLst>
      <p:ext uri="{BB962C8B-B14F-4D97-AF65-F5344CB8AC3E}">
        <p14:creationId xmlns:p14="http://schemas.microsoft.com/office/powerpoint/2010/main" val="2272872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Managing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686837"/>
            <a:ext cx="8839200" cy="3580363"/>
          </a:xfrm>
        </p:spPr>
        <p:txBody>
          <a:bodyPr>
            <a:normAutofit fontScale="92500"/>
          </a:bodyPr>
          <a:lstStyle/>
          <a:p>
            <a:r>
              <a:rPr lang="en-US" dirty="0"/>
              <a:t>For each daemon, there is a script file in "/etc/</a:t>
            </a:r>
            <a:r>
              <a:rPr lang="en-US" dirty="0" err="1"/>
              <a:t>init.d</a:t>
            </a:r>
            <a:r>
              <a:rPr lang="en-US" dirty="0"/>
              <a:t>/". Each script can be controlled and run with the following command:</a:t>
            </a:r>
          </a:p>
          <a:p>
            <a:pPr lvl="1"/>
            <a:r>
              <a:rPr lang="en-US" dirty="0"/>
              <a:t>[script file name] + command (start, stop, restart, etc.)</a:t>
            </a:r>
          </a:p>
          <a:p>
            <a:pPr lvl="1"/>
            <a:r>
              <a:rPr lang="en-US" dirty="0"/>
              <a:t>For example, "apache2" is the script file name</a:t>
            </a:r>
          </a:p>
          <a:p>
            <a:pPr lvl="2"/>
            <a:r>
              <a:rPr lang="en-US" dirty="0"/>
              <a:t>/etc/</a:t>
            </a:r>
            <a:r>
              <a:rPr lang="en-US" dirty="0" err="1"/>
              <a:t>init.d</a:t>
            </a:r>
            <a:r>
              <a:rPr lang="en-US" dirty="0"/>
              <a:t>/apache2 start</a:t>
            </a:r>
          </a:p>
          <a:p>
            <a:pPr lvl="1"/>
            <a:endParaRPr lang="en-US" dirty="0"/>
          </a:p>
          <a:p>
            <a:r>
              <a:rPr lang="en-US" dirty="0"/>
              <a:t>Use "service" (/</a:t>
            </a:r>
            <a:r>
              <a:rPr lang="en-US" dirty="0" err="1"/>
              <a:t>usr</a:t>
            </a:r>
            <a:r>
              <a:rPr lang="en-US" dirty="0"/>
              <a:t>/</a:t>
            </a:r>
            <a:r>
              <a:rPr lang="en-US" dirty="0" err="1"/>
              <a:t>sbin</a:t>
            </a:r>
            <a:r>
              <a:rPr lang="en-US" dirty="0"/>
              <a:t>/service) command to manage services</a:t>
            </a:r>
          </a:p>
          <a:p>
            <a:pPr lvl="1"/>
            <a:r>
              <a:rPr lang="en-US" dirty="0"/>
              <a:t>"service --status-all" shows all services and their status</a:t>
            </a:r>
          </a:p>
          <a:p>
            <a:pPr lvl="1"/>
            <a:r>
              <a:rPr lang="en-US" dirty="0"/>
              <a:t>"service [service script file name] + command</a:t>
            </a:r>
          </a:p>
          <a:p>
            <a:pPr lvl="2"/>
            <a:r>
              <a:rPr lang="en-US" dirty="0"/>
              <a:t>service apache2 start</a:t>
            </a:r>
          </a:p>
        </p:txBody>
      </p:sp>
      <p:pic>
        <p:nvPicPr>
          <p:cNvPr id="6" name="Picture 5" descr="list of parameters that are used with service command" title="Service Apache2 Star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4495800"/>
            <a:ext cx="7543800" cy="20690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sleep Command</a:t>
            </a:r>
          </a:p>
        </p:txBody>
      </p:sp>
      <p:sp>
        <p:nvSpPr>
          <p:cNvPr id="26627" name="Rectangle 3" descr="Rectangle: Click to edit Master text styles Second level Third level Fourth level Fifth level"/>
          <p:cNvSpPr>
            <a:spLocks noGrp="1" noChangeArrowheads="1"/>
          </p:cNvSpPr>
          <p:nvPr>
            <p:ph idx="1"/>
          </p:nvPr>
        </p:nvSpPr>
        <p:spPr>
          <a:xfrm>
            <a:off x="762000" y="990600"/>
            <a:ext cx="8839200" cy="4923491"/>
          </a:xfrm>
        </p:spPr>
        <p:txBody>
          <a:bodyPr>
            <a:normAutofit/>
          </a:bodyPr>
          <a:lstStyle/>
          <a:p>
            <a:r>
              <a:rPr lang="en-US" dirty="0"/>
              <a:t>The sleep instruction suspends the calling process for at least the specified number of seconds (the default)</a:t>
            </a:r>
          </a:p>
          <a:p>
            <a:pPr lvl="1"/>
            <a:endParaRPr lang="en-US" dirty="0"/>
          </a:p>
          <a:p>
            <a:pPr marL="502920" lvl="1"/>
            <a:r>
              <a:rPr lang="en-US" dirty="0"/>
              <a:t>sleep 10</a:t>
            </a:r>
          </a:p>
          <a:p>
            <a:pPr lvl="1"/>
            <a:endParaRPr lang="en-US" dirty="0"/>
          </a:p>
          <a:p>
            <a:r>
              <a:rPr lang="en-US" dirty="0"/>
              <a:t>Applications</a:t>
            </a:r>
          </a:p>
          <a:p>
            <a:pPr lvl="1"/>
            <a:r>
              <a:rPr lang="en-US" dirty="0"/>
              <a:t>Timer</a:t>
            </a:r>
          </a:p>
          <a:p>
            <a:pPr lvl="1"/>
            <a:r>
              <a:rPr lang="en-US" dirty="0"/>
              <a:t>Background process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Shell Startup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585323"/>
          </a:xfrm>
        </p:spPr>
        <p:txBody>
          <a:bodyPr/>
          <a:lstStyle/>
          <a:p>
            <a:r>
              <a:rPr lang="en-US" dirty="0"/>
              <a:t>~/.profile</a:t>
            </a:r>
          </a:p>
          <a:p>
            <a:pPr lvl="1"/>
            <a:r>
              <a:rPr lang="en-US" dirty="0"/>
              <a:t>executed by the command interpreter for login shells (the shell which a user uses to login)</a:t>
            </a:r>
          </a:p>
          <a:p>
            <a:pPr lvl="1"/>
            <a:r>
              <a:rPr lang="en-US" dirty="0"/>
              <a:t>This file is not read by bash, if ~/.</a:t>
            </a:r>
            <a:r>
              <a:rPr lang="en-US" dirty="0" err="1"/>
              <a:t>bash_profile</a:t>
            </a:r>
            <a:r>
              <a:rPr lang="en-US" dirty="0"/>
              <a:t> or ~/.</a:t>
            </a:r>
            <a:r>
              <a:rPr lang="en-US" dirty="0" err="1"/>
              <a:t>bash_login</a:t>
            </a:r>
            <a:r>
              <a:rPr lang="en-US" dirty="0"/>
              <a:t> exists.</a:t>
            </a:r>
          </a:p>
          <a:p>
            <a:pPr lvl="1"/>
            <a:endParaRPr lang="en-US" dirty="0"/>
          </a:p>
          <a:p>
            <a:r>
              <a:rPr lang="en-US" dirty="0"/>
              <a:t>~/.</a:t>
            </a:r>
            <a:r>
              <a:rPr lang="en-US" dirty="0" err="1"/>
              <a:t>bashrc</a:t>
            </a:r>
            <a:endParaRPr lang="en-US" dirty="0"/>
          </a:p>
          <a:p>
            <a:pPr lvl="1"/>
            <a:r>
              <a:rPr lang="en-US" dirty="0"/>
              <a:t>executed by bash for non-login or remote shells</a:t>
            </a:r>
          </a:p>
          <a:p>
            <a:pPr lvl="1"/>
            <a:r>
              <a:rPr lang="en-US" dirty="0"/>
              <a:t>used for setting up user shell environments</a:t>
            </a:r>
          </a:p>
        </p:txBody>
      </p:sp>
    </p:spTree>
    <p:extLst>
      <p:ext uri="{BB962C8B-B14F-4D97-AF65-F5344CB8AC3E}">
        <p14:creationId xmlns:p14="http://schemas.microsoft.com/office/powerpoint/2010/main" val="3970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concepts</a:t>
            </a:r>
          </a:p>
          <a:p>
            <a:pPr lvl="1"/>
            <a:r>
              <a:rPr lang="en-US" dirty="0"/>
              <a:t>Program, process, service/daemon, job</a:t>
            </a:r>
          </a:p>
          <a:p>
            <a:pPr lvl="1"/>
            <a:r>
              <a:rPr lang="en-US" dirty="0"/>
              <a:t>Foreground, background</a:t>
            </a:r>
          </a:p>
          <a:p>
            <a:pPr lvl="1"/>
            <a:endParaRPr lang="en-US" dirty="0"/>
          </a:p>
          <a:p>
            <a:r>
              <a:rPr lang="en-US" dirty="0"/>
              <a:t>Key commands</a:t>
            </a:r>
          </a:p>
          <a:p>
            <a:pPr lvl="1"/>
            <a:r>
              <a:rPr lang="en-US" dirty="0" err="1"/>
              <a:t>ps</a:t>
            </a:r>
            <a:r>
              <a:rPr lang="en-US" dirty="0"/>
              <a:t>, </a:t>
            </a:r>
            <a:r>
              <a:rPr lang="en-US" dirty="0" err="1"/>
              <a:t>pstree</a:t>
            </a:r>
            <a:r>
              <a:rPr lang="en-US" dirty="0"/>
              <a:t>, top, jobs, </a:t>
            </a:r>
            <a:r>
              <a:rPr lang="en-US" dirty="0" err="1"/>
              <a:t>pgrep</a:t>
            </a:r>
            <a:endParaRPr lang="en-US" dirty="0"/>
          </a:p>
          <a:p>
            <a:pPr lvl="1"/>
            <a:r>
              <a:rPr lang="en-US" dirty="0" err="1"/>
              <a:t>fg</a:t>
            </a:r>
            <a:r>
              <a:rPr lang="en-US" dirty="0"/>
              <a:t>, </a:t>
            </a:r>
            <a:r>
              <a:rPr lang="en-US" dirty="0" err="1"/>
              <a:t>bg</a:t>
            </a:r>
            <a:r>
              <a:rPr lang="en-US" dirty="0"/>
              <a:t>, kill, sleep</a:t>
            </a:r>
          </a:p>
          <a:p>
            <a:pPr lvl="1"/>
            <a:r>
              <a:rPr lang="en-US" dirty="0"/>
              <a:t>&amp;</a:t>
            </a:r>
          </a:p>
          <a:p>
            <a:pPr lvl="1"/>
            <a:r>
              <a:rPr lang="en-US" dirty="0"/>
              <a:t>service</a:t>
            </a:r>
          </a:p>
          <a:p>
            <a:pPr lvl="1"/>
            <a:r>
              <a:rPr lang="en-US" dirty="0"/>
              <a:t>ctrl-c, ctrl-z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Login</a:t>
            </a:r>
          </a:p>
        </p:txBody>
      </p:sp>
      <p:pic>
        <p:nvPicPr>
          <p:cNvPr id="5" name="Picture 4" descr="login shell vs. non-login shell vs. bash non-login" title="logi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182" y="1143000"/>
            <a:ext cx="8718036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9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Startup Files</a:t>
            </a:r>
          </a:p>
        </p:txBody>
      </p:sp>
      <p:pic>
        <p:nvPicPr>
          <p:cNvPr id="8" name="Picture 7" descr="shell startup scripts " title="Startup Fil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143000"/>
            <a:ext cx="4648200" cy="513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730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System Daemons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important daemons include the following: </a:t>
            </a:r>
          </a:p>
          <a:p>
            <a:endParaRPr lang="en-US" dirty="0"/>
          </a:p>
          <a:p>
            <a:r>
              <a:rPr lang="en-US" dirty="0" err="1"/>
              <a:t>inetd</a:t>
            </a:r>
            <a:endParaRPr lang="en-US" dirty="0"/>
          </a:p>
          <a:p>
            <a:r>
              <a:rPr lang="en-US" dirty="0" err="1"/>
              <a:t>syslogd</a:t>
            </a:r>
            <a:r>
              <a:rPr lang="en-US" dirty="0"/>
              <a:t>. Logs system messages in the directory /</a:t>
            </a:r>
            <a:r>
              <a:rPr lang="en-US" dirty="0" err="1"/>
              <a:t>var</a:t>
            </a:r>
            <a:r>
              <a:rPr lang="en-US" dirty="0"/>
              <a:t>/log/ (start script is /etc/</a:t>
            </a:r>
            <a:r>
              <a:rPr lang="en-US" dirty="0" err="1"/>
              <a:t>init.d</a:t>
            </a:r>
            <a:r>
              <a:rPr lang="en-US" dirty="0"/>
              <a:t>/</a:t>
            </a:r>
            <a:r>
              <a:rPr lang="en-US" dirty="0" err="1"/>
              <a:t>syslog</a:t>
            </a:r>
            <a:r>
              <a:rPr lang="en-US" dirty="0"/>
              <a:t>; configuration file is /etc/</a:t>
            </a:r>
            <a:r>
              <a:rPr lang="en-US" dirty="0" err="1"/>
              <a:t>syslog.conf</a:t>
            </a:r>
            <a:r>
              <a:rPr lang="en-US" dirty="0"/>
              <a:t>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Basic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8839200" cy="492349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 </a:t>
            </a:r>
            <a:r>
              <a:rPr lang="en-US" u="sng" dirty="0"/>
              <a:t>program</a:t>
            </a:r>
            <a:r>
              <a:rPr lang="en-US" dirty="0"/>
              <a:t> is a structured set of commands stored in an executable file on a Linux file system. A program can be executed to create a process</a:t>
            </a:r>
          </a:p>
          <a:p>
            <a:pPr lvl="1"/>
            <a:endParaRPr lang="en-US" dirty="0"/>
          </a:p>
          <a:p>
            <a:r>
              <a:rPr lang="en-US" dirty="0"/>
              <a:t>A </a:t>
            </a:r>
            <a:r>
              <a:rPr lang="en-US" u="sng" dirty="0"/>
              <a:t>process</a:t>
            </a:r>
            <a:r>
              <a:rPr lang="en-US" dirty="0"/>
              <a:t> is an instance of a computer program being executed, or running in memory and on the CPU</a:t>
            </a:r>
          </a:p>
          <a:p>
            <a:pPr lvl="1"/>
            <a:r>
              <a:rPr lang="en-US" dirty="0"/>
              <a:t>It can be running in the foreground or the background.</a:t>
            </a:r>
          </a:p>
          <a:p>
            <a:pPr lvl="1"/>
            <a:endParaRPr lang="en-US" dirty="0"/>
          </a:p>
          <a:p>
            <a:r>
              <a:rPr lang="en-US" dirty="0"/>
              <a:t>A </a:t>
            </a:r>
            <a:r>
              <a:rPr lang="en-US" u="sng" dirty="0"/>
              <a:t>service</a:t>
            </a:r>
            <a:r>
              <a:rPr lang="en-US" dirty="0"/>
              <a:t> (or a </a:t>
            </a:r>
            <a:r>
              <a:rPr lang="en-US" u="sng" dirty="0"/>
              <a:t>daemon</a:t>
            </a:r>
            <a:r>
              <a:rPr lang="en-US" dirty="0"/>
              <a:t>) is a background process, without direct user interaction </a:t>
            </a:r>
          </a:p>
          <a:p>
            <a:pPr lvl="1"/>
            <a:r>
              <a:rPr lang="en-US" dirty="0"/>
              <a:t>Once started, services run continuously in the background and are ready for incoming requests and send responses.</a:t>
            </a:r>
          </a:p>
          <a:p>
            <a:pPr lvl="1"/>
            <a:endParaRPr lang="en-US" dirty="0"/>
          </a:p>
          <a:p>
            <a:r>
              <a:rPr lang="en-US" dirty="0"/>
              <a:t> A (user) </a:t>
            </a:r>
            <a:r>
              <a:rPr lang="en-US" u="sng" dirty="0"/>
              <a:t>job</a:t>
            </a:r>
            <a:r>
              <a:rPr lang="en-US" dirty="0"/>
              <a:t> is a process, but often it refers to a user session process usually started from a shell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Service and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exec</a:t>
            </a:r>
          </a:p>
          <a:p>
            <a:r>
              <a:rPr lang="en-US" dirty="0"/>
              <a:t>start up sequence and </a:t>
            </a:r>
            <a:r>
              <a:rPr lang="en-US" dirty="0" err="1"/>
              <a:t>config</a:t>
            </a:r>
            <a:r>
              <a:rPr lang="en-US" dirty="0"/>
              <a:t> - .</a:t>
            </a:r>
            <a:r>
              <a:rPr lang="en-US" dirty="0" err="1"/>
              <a:t>gconf</a:t>
            </a:r>
            <a:r>
              <a:rPr lang="en-US" dirty="0"/>
              <a:t> .</a:t>
            </a:r>
            <a:r>
              <a:rPr lang="en-US" dirty="0" err="1"/>
              <a:t>bashrc</a:t>
            </a:r>
            <a:r>
              <a:rPr lang="en-US" dirty="0"/>
              <a:t>, .</a:t>
            </a:r>
            <a:r>
              <a:rPr lang="en-US" dirty="0" err="1"/>
              <a:t>bash_profile</a:t>
            </a:r>
            <a:endParaRPr lang="en-US" dirty="0"/>
          </a:p>
          <a:p>
            <a:r>
              <a:rPr lang="en-US" dirty="0"/>
              <a:t>- init daemon</a:t>
            </a:r>
          </a:p>
          <a:p>
            <a:r>
              <a:rPr lang="en-US" dirty="0"/>
              <a:t>- start up, boot</a:t>
            </a:r>
          </a:p>
          <a:p>
            <a:r>
              <a:rPr lang="en-US" dirty="0"/>
              <a:t>- booting and </a:t>
            </a:r>
            <a:r>
              <a:rPr lang="en-US" dirty="0" err="1"/>
              <a:t>shuting</a:t>
            </a:r>
            <a:r>
              <a:rPr lang="en-US" dirty="0"/>
              <a:t> down</a:t>
            </a:r>
          </a:p>
          <a:p>
            <a:r>
              <a:rPr lang="en-US" dirty="0"/>
              <a:t>- sleep, write a timer app</a:t>
            </a:r>
          </a:p>
          <a:p>
            <a:r>
              <a:rPr lang="en-US" dirty="0"/>
              <a:t>- core system service</a:t>
            </a:r>
          </a:p>
          <a:p>
            <a:r>
              <a:rPr lang="en-US" dirty="0"/>
              <a:t>- event log</a:t>
            </a:r>
          </a:p>
          <a:p>
            <a:r>
              <a:rPr lang="en-US" dirty="0"/>
              <a:t>Inetd</a:t>
            </a:r>
          </a:p>
          <a:p>
            <a:r>
              <a:rPr lang="en-US" dirty="0" err="1"/>
              <a:t>Inet.conf</a:t>
            </a:r>
            <a:endParaRPr lang="en-US" dirty="0"/>
          </a:p>
          <a:p>
            <a:r>
              <a:rPr lang="en-US" dirty="0" err="1"/>
              <a:t>Etc</a:t>
            </a:r>
            <a:r>
              <a:rPr lang="en-US" dirty="0"/>
              <a:t>/services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cron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846659"/>
          </a:xfrm>
        </p:spPr>
        <p:txBody>
          <a:bodyPr/>
          <a:lstStyle/>
          <a:p>
            <a:r>
              <a:rPr lang="en-US" dirty="0" err="1"/>
              <a:t>cron</a:t>
            </a:r>
            <a:r>
              <a:rPr lang="en-US" dirty="0"/>
              <a:t>. Starts other processes at specified times (system-wide files: /etc/</a:t>
            </a:r>
            <a:r>
              <a:rPr lang="en-US" dirty="0" err="1"/>
              <a:t>crontab</a:t>
            </a:r>
            <a:r>
              <a:rPr lang="en-US" dirty="0"/>
              <a:t> and in /etc/cron.*; user-specific files are in /</a:t>
            </a:r>
            <a:r>
              <a:rPr lang="en-US" dirty="0" err="1"/>
              <a:t>var</a:t>
            </a:r>
            <a:r>
              <a:rPr lang="en-US" dirty="0"/>
              <a:t>/spool/</a:t>
            </a:r>
            <a:r>
              <a:rPr lang="en-US" dirty="0" err="1"/>
              <a:t>cron</a:t>
            </a:r>
            <a:r>
              <a:rPr lang="en-US" dirty="0"/>
              <a:t>/tabs/).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Session Commands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Exit a shell (terminal)</a:t>
            </a:r>
          </a:p>
          <a:p>
            <a:pPr lvl="1"/>
            <a:r>
              <a:rPr lang="en-US" sz="3200" dirty="0"/>
              <a:t>exit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login, logout</a:t>
            </a:r>
          </a:p>
          <a:p>
            <a:pPr lvl="1"/>
            <a:endParaRPr lang="en-US" dirty="0"/>
          </a:p>
          <a:p>
            <a:r>
              <a:rPr lang="en-US" dirty="0"/>
              <a:t>reboot</a:t>
            </a:r>
          </a:p>
          <a:p>
            <a:pPr lvl="1"/>
            <a:endParaRPr lang="en-US" dirty="0"/>
          </a:p>
          <a:p>
            <a:r>
              <a:rPr lang="en-US" dirty="0"/>
              <a:t>shutdown now</a:t>
            </a:r>
          </a:p>
        </p:txBody>
      </p:sp>
    </p:spTree>
    <p:extLst>
      <p:ext uri="{BB962C8B-B14F-4D97-AF65-F5344CB8AC3E}">
        <p14:creationId xmlns:p14="http://schemas.microsoft.com/office/powerpoint/2010/main" val="12044782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System Startup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569660"/>
          </a:xfrm>
        </p:spPr>
        <p:txBody>
          <a:bodyPr/>
          <a:lstStyle/>
          <a:p>
            <a:r>
              <a:rPr lang="en-US" dirty="0"/>
              <a:t>Init</a:t>
            </a:r>
          </a:p>
          <a:p>
            <a:pPr lvl="1"/>
            <a:r>
              <a:rPr lang="en-US" dirty="0"/>
              <a:t>/</a:t>
            </a:r>
            <a:r>
              <a:rPr lang="en-US" dirty="0" err="1"/>
              <a:t>sbin</a:t>
            </a:r>
            <a:r>
              <a:rPr lang="en-US" dirty="0"/>
              <a:t>/init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/etc/init/</a:t>
            </a:r>
            <a:r>
              <a:rPr lang="en-US" dirty="0" err="1"/>
              <a:t>rc-sysinit.conf</a:t>
            </a:r>
            <a:endParaRPr lang="en-US" dirty="0"/>
          </a:p>
          <a:p>
            <a:pPr lvl="2"/>
            <a:r>
              <a:rPr lang="en-US" dirty="0"/>
              <a:t>Also looks for /etc/</a:t>
            </a:r>
            <a:r>
              <a:rPr lang="en-US" dirty="0" err="1"/>
              <a:t>inittab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2BE8C31-8C97-001B-862F-4368AA052AE6}"/>
              </a:ext>
            </a:extLst>
          </p:cNvPr>
          <p:cNvSpPr txBox="1">
            <a:spLocks/>
          </p:cNvSpPr>
          <p:nvPr/>
        </p:nvSpPr>
        <p:spPr>
          <a:xfrm>
            <a:off x="685800" y="3276600"/>
            <a:ext cx="7467600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000" b="0" i="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0" dirty="0"/>
              <a:t>A replacement of system V /</a:t>
            </a:r>
            <a:r>
              <a:rPr lang="en-US" kern="0" dirty="0" err="1"/>
              <a:t>etc</a:t>
            </a:r>
            <a:r>
              <a:rPr lang="en-US" kern="0" dirty="0"/>
              <a:t>/</a:t>
            </a:r>
            <a:r>
              <a:rPr lang="en-US" kern="0" dirty="0" err="1"/>
              <a:t>rc</a:t>
            </a:r>
            <a:endParaRPr lang="en-US" kern="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.bashrc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.</a:t>
            </a:r>
            <a:r>
              <a:rPr lang="en-US" dirty="0" err="1"/>
              <a:t>xinitrc</a:t>
            </a:r>
            <a:r>
              <a:rPr lang="en-US" dirty="0"/>
              <a:t> </a:t>
            </a:r>
          </a:p>
          <a:p>
            <a:r>
              <a:rPr lang="en-US" sz="2000" dirty="0"/>
              <a:t>This script overrides the default script that gets called when you log into the X Window System</a:t>
            </a:r>
            <a:r>
              <a:rPr lang="en-US" sz="2400" dirty="0"/>
              <a:t>.</a:t>
            </a:r>
          </a:p>
          <a:p>
            <a:endParaRPr lang="en-US" dirty="0"/>
          </a:p>
          <a:p>
            <a:r>
              <a:rPr lang="en-US" dirty="0"/>
              <a:t>.</a:t>
            </a:r>
            <a:r>
              <a:rPr lang="en-US" dirty="0" err="1"/>
              <a:t>Xdefaults</a:t>
            </a:r>
            <a:r>
              <a:rPr lang="en-US" dirty="0"/>
              <a:t> </a:t>
            </a:r>
          </a:p>
          <a:p>
            <a:r>
              <a:rPr lang="en-US" sz="2000" dirty="0"/>
              <a:t>This file This file contains defaults that you can specify for X Window System applications.</a:t>
            </a:r>
          </a:p>
          <a:p>
            <a:endParaRPr lang="en-US" dirty="0"/>
          </a:p>
          <a:p>
            <a:r>
              <a:rPr lang="en-US" dirty="0"/>
              <a:t>Who -r</a:t>
            </a:r>
          </a:p>
          <a:p>
            <a:r>
              <a:rPr lang="en-US" dirty="0"/>
              <a:t>Who -b</a:t>
            </a:r>
          </a:p>
          <a:p>
            <a:r>
              <a:rPr lang="en-US" dirty="0"/>
              <a:t>Runlevel</a:t>
            </a:r>
          </a:p>
          <a:p>
            <a:r>
              <a:rPr lang="en-US" dirty="0"/>
              <a:t>wait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Init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7330440" cy="4524315"/>
          </a:xfrm>
        </p:spPr>
        <p:txBody>
          <a:bodyPr/>
          <a:lstStyle/>
          <a:p>
            <a:r>
              <a:rPr lang="en-US" dirty="0">
                <a:hlinkClick r:id="rId2"/>
              </a:rPr>
              <a:t>Linux </a:t>
            </a:r>
            <a:r>
              <a:rPr lang="en-US" dirty="0" err="1">
                <a:hlinkClick r:id="rId2"/>
              </a:rPr>
              <a:t>Init</a:t>
            </a:r>
            <a:r>
              <a:rPr lang="en-US" dirty="0">
                <a:hlinkClick r:id="rId2"/>
              </a:rPr>
              <a:t> Process</a:t>
            </a:r>
            <a:endParaRPr lang="en-US" dirty="0"/>
          </a:p>
          <a:p>
            <a:r>
              <a:rPr lang="en-US" dirty="0"/>
              <a:t>Types</a:t>
            </a:r>
          </a:p>
          <a:p>
            <a:pPr lvl="1"/>
            <a:r>
              <a:rPr lang="en-US" dirty="0"/>
              <a:t>System core process</a:t>
            </a:r>
          </a:p>
          <a:p>
            <a:pPr lvl="1"/>
            <a:r>
              <a:rPr lang="en-US" dirty="0" err="1"/>
              <a:t>Init</a:t>
            </a:r>
            <a:endParaRPr lang="en-US" dirty="0"/>
          </a:p>
          <a:p>
            <a:pPr lvl="1"/>
            <a:r>
              <a:rPr lang="en-US" dirty="0"/>
              <a:t>Active process</a:t>
            </a:r>
          </a:p>
          <a:p>
            <a:pPr lvl="1"/>
            <a:r>
              <a:rPr lang="en-US" dirty="0"/>
              <a:t>Daemon</a:t>
            </a:r>
          </a:p>
          <a:p>
            <a:pPr marL="377190" lvl="1"/>
            <a:endParaRPr lang="en-US" dirty="0"/>
          </a:p>
          <a:p>
            <a:pPr lvl="1"/>
            <a:r>
              <a:rPr lang="en-US" b="1" dirty="0" err="1"/>
              <a:t>Initctl</a:t>
            </a:r>
            <a:r>
              <a:rPr lang="en-US" b="1" dirty="0"/>
              <a:t> list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7741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Process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08102"/>
            <a:ext cx="8686800" cy="1569660"/>
          </a:xfrm>
        </p:spPr>
        <p:txBody>
          <a:bodyPr/>
          <a:lstStyle/>
          <a:p>
            <a:r>
              <a:rPr lang="en-US" dirty="0"/>
              <a:t>Status</a:t>
            </a:r>
          </a:p>
          <a:p>
            <a:pPr lvl="1"/>
            <a:r>
              <a:rPr lang="en-US" dirty="0"/>
              <a:t>Running</a:t>
            </a:r>
          </a:p>
          <a:p>
            <a:pPr lvl="1"/>
            <a:r>
              <a:rPr lang="en-US" dirty="0"/>
              <a:t>Sleeping</a:t>
            </a:r>
          </a:p>
          <a:p>
            <a:pPr lvl="1"/>
            <a:r>
              <a:rPr lang="en-US" dirty="0"/>
              <a:t>Suspended</a:t>
            </a:r>
          </a:p>
          <a:p>
            <a:pPr lvl="1"/>
            <a:r>
              <a:rPr lang="en-US" dirty="0"/>
              <a:t>Stopped</a:t>
            </a:r>
          </a:p>
        </p:txBody>
      </p:sp>
    </p:spTree>
    <p:extLst>
      <p:ext uri="{BB962C8B-B14F-4D97-AF65-F5344CB8AC3E}">
        <p14:creationId xmlns:p14="http://schemas.microsoft.com/office/powerpoint/2010/main" val="1958394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llustration of hierarchical process structure" title="Process Stru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924188"/>
            <a:ext cx="4076701" cy="55035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Process 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66800"/>
            <a:ext cx="4076701" cy="5364480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Processes ID</a:t>
            </a:r>
            <a:endParaRPr lang="en-US" dirty="0"/>
          </a:p>
          <a:p>
            <a:pPr lvl="1"/>
            <a:r>
              <a:rPr lang="en-US" dirty="0"/>
              <a:t>Each process is identified by a process id (PID)</a:t>
            </a:r>
          </a:p>
          <a:p>
            <a:pPr lvl="1"/>
            <a:endParaRPr lang="en-US" dirty="0"/>
          </a:p>
          <a:p>
            <a:r>
              <a:rPr lang="en-US" dirty="0"/>
              <a:t>Processes are hierarchical</a:t>
            </a:r>
          </a:p>
          <a:p>
            <a:pPr lvl="1"/>
            <a:r>
              <a:rPr lang="en-US" dirty="0"/>
              <a:t>The root process is the "init" process, which starts essential system process during the system startup</a:t>
            </a:r>
          </a:p>
          <a:p>
            <a:pPr lvl="1"/>
            <a:endParaRPr lang="en-US" dirty="0"/>
          </a:p>
          <a:p>
            <a:r>
              <a:rPr lang="en-US" dirty="0"/>
              <a:t>Process identification</a:t>
            </a:r>
          </a:p>
          <a:p>
            <a:pPr lvl="1"/>
            <a:r>
              <a:rPr lang="en-US" dirty="0"/>
              <a:t>The "init" process has PID of 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Process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"</a:t>
            </a:r>
            <a:r>
              <a:rPr lang="en-US" dirty="0" err="1"/>
              <a:t>ps</a:t>
            </a:r>
            <a:r>
              <a:rPr lang="en-US" dirty="0"/>
              <a:t>" command</a:t>
            </a:r>
          </a:p>
          <a:p>
            <a:pPr lvl="1"/>
            <a:r>
              <a:rPr lang="en-US" dirty="0"/>
              <a:t>Get a snap shot of the current running processes</a:t>
            </a:r>
          </a:p>
          <a:p>
            <a:pPr lvl="1"/>
            <a:endParaRPr lang="en-US" dirty="0"/>
          </a:p>
          <a:p>
            <a:r>
              <a:rPr lang="en-US" dirty="0"/>
              <a:t>"</a:t>
            </a:r>
            <a:r>
              <a:rPr lang="en-US" dirty="0" err="1"/>
              <a:t>pstree</a:t>
            </a:r>
            <a:r>
              <a:rPr lang="en-US" dirty="0"/>
              <a:t>" command</a:t>
            </a:r>
          </a:p>
          <a:p>
            <a:pPr lvl="1"/>
            <a:r>
              <a:rPr lang="en-US" dirty="0"/>
              <a:t>Showing processes in a hierarchical format</a:t>
            </a:r>
          </a:p>
          <a:p>
            <a:pPr lvl="1"/>
            <a:endParaRPr lang="en-US" dirty="0"/>
          </a:p>
          <a:p>
            <a:r>
              <a:rPr lang="en-US" dirty="0"/>
              <a:t>"</a:t>
            </a:r>
            <a:r>
              <a:rPr lang="en-US" dirty="0" err="1"/>
              <a:t>pgrep</a:t>
            </a:r>
            <a:r>
              <a:rPr lang="en-US" dirty="0"/>
              <a:t>" command</a:t>
            </a:r>
          </a:p>
          <a:p>
            <a:pPr lvl="1"/>
            <a:r>
              <a:rPr lang="en-US" dirty="0"/>
              <a:t>Search for processes</a:t>
            </a:r>
          </a:p>
          <a:p>
            <a:pPr lvl="1"/>
            <a:r>
              <a:rPr lang="en-US" dirty="0">
                <a:hlinkClick r:id="rId2"/>
              </a:rPr>
              <a:t>Pgrep 1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515" y="515940"/>
            <a:ext cx="8675370" cy="553998"/>
          </a:xfrm>
        </p:spPr>
        <p:txBody>
          <a:bodyPr/>
          <a:lstStyle/>
          <a:p>
            <a:r>
              <a:rPr lang="en-US" dirty="0" err="1"/>
              <a:t>pgrep</a:t>
            </a:r>
            <a:r>
              <a:rPr lang="en-US" dirty="0"/>
              <a:t> Command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89E2D9-F7D1-4E8E-9DE8-02017AD935A8}"/>
              </a:ext>
            </a:extLst>
          </p:cNvPr>
          <p:cNvSpPr txBox="1"/>
          <p:nvPr/>
        </p:nvSpPr>
        <p:spPr>
          <a:xfrm>
            <a:off x="806768" y="1359118"/>
            <a:ext cx="8444865" cy="344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80" dirty="0" err="1"/>
              <a:t>pgrep</a:t>
            </a:r>
            <a:r>
              <a:rPr lang="en-US" sz="1980" dirty="0"/>
              <a:t> looks through the currently running processes and lists the process IDs which matches the selection criteria to </a:t>
            </a:r>
            <a:r>
              <a:rPr lang="en-US" sz="1980" dirty="0" err="1"/>
              <a:t>stdout</a:t>
            </a:r>
            <a:r>
              <a:rPr lang="en-US" sz="1980" dirty="0"/>
              <a:t>. All the criteria have to match.</a:t>
            </a:r>
          </a:p>
          <a:p>
            <a:endParaRPr lang="en-US" sz="1980" dirty="0"/>
          </a:p>
          <a:p>
            <a:r>
              <a:rPr lang="en-US" sz="1980" dirty="0"/>
              <a:t>For example: </a:t>
            </a:r>
            <a:r>
              <a:rPr lang="en-US" sz="1980" b="1" dirty="0" err="1"/>
              <a:t>pgrep</a:t>
            </a:r>
            <a:r>
              <a:rPr lang="en-US" sz="1980" b="1" dirty="0"/>
              <a:t> -u root </a:t>
            </a:r>
            <a:r>
              <a:rPr lang="en-US" sz="1980" b="1" dirty="0" err="1"/>
              <a:t>sshd</a:t>
            </a:r>
            <a:r>
              <a:rPr lang="en-US" sz="1980" b="1" dirty="0"/>
              <a:t> </a:t>
            </a:r>
            <a:r>
              <a:rPr lang="en-US" sz="1980" dirty="0"/>
              <a:t>will only list the processes called </a:t>
            </a:r>
            <a:r>
              <a:rPr lang="en-US" sz="1980" dirty="0" err="1"/>
              <a:t>sshd</a:t>
            </a:r>
            <a:r>
              <a:rPr lang="en-US" sz="1980" dirty="0"/>
              <a:t> AND owned by root. </a:t>
            </a:r>
          </a:p>
          <a:p>
            <a:endParaRPr lang="en-US" sz="1980" dirty="0"/>
          </a:p>
          <a:p>
            <a:r>
              <a:rPr lang="en-US" sz="1980" dirty="0"/>
              <a:t>On the other hand: </a:t>
            </a:r>
            <a:r>
              <a:rPr lang="en-US" sz="1980" b="1" dirty="0" err="1"/>
              <a:t>pgrep</a:t>
            </a:r>
            <a:r>
              <a:rPr lang="en-US" sz="1980" b="1" dirty="0"/>
              <a:t> -u </a:t>
            </a:r>
            <a:r>
              <a:rPr lang="en-US" sz="1980" b="1" dirty="0" err="1"/>
              <a:t>root,daemon</a:t>
            </a:r>
            <a:r>
              <a:rPr lang="en-US" sz="1980" b="1" dirty="0"/>
              <a:t> </a:t>
            </a:r>
            <a:r>
              <a:rPr lang="en-US" sz="1980" dirty="0"/>
              <a:t>will list the processes owned by root OR daemon.</a:t>
            </a:r>
          </a:p>
          <a:p>
            <a:endParaRPr lang="en-US" sz="1980" dirty="0"/>
          </a:p>
          <a:p>
            <a:r>
              <a:rPr lang="en-US" sz="1980" dirty="0" err="1"/>
              <a:t>pkill</a:t>
            </a:r>
            <a:r>
              <a:rPr lang="en-US" sz="1980" dirty="0"/>
              <a:t> will send the specified signal (by default SIGTERM) to each process instead of listing them on </a:t>
            </a:r>
            <a:r>
              <a:rPr lang="en-US" sz="1980" dirty="0" err="1"/>
              <a:t>stdout</a:t>
            </a:r>
            <a:r>
              <a:rPr lang="en-US" sz="198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8895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 err="1"/>
              <a:t>ps</a:t>
            </a:r>
            <a:r>
              <a:rPr lang="en-US" dirty="0"/>
              <a:t> (Process Status)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695" y="995613"/>
            <a:ext cx="8675370" cy="486505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Common options</a:t>
            </a:r>
          </a:p>
          <a:p>
            <a:pPr lvl="1"/>
            <a:r>
              <a:rPr lang="en-US" dirty="0"/>
              <a:t>-A or -e		show all processes</a:t>
            </a:r>
          </a:p>
          <a:p>
            <a:pPr lvl="1"/>
            <a:r>
              <a:rPr lang="en-US" dirty="0"/>
              <a:t>-f		show more information	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>
              <a:hlinkClick r:id="rId2"/>
            </a:endParaRPr>
          </a:p>
          <a:p>
            <a:endParaRPr lang="en-US" dirty="0">
              <a:hlinkClick r:id="rId2"/>
            </a:endParaRPr>
          </a:p>
          <a:p>
            <a:endParaRPr lang="en-US" dirty="0">
              <a:hlinkClick r:id="rId2"/>
            </a:endParaRPr>
          </a:p>
          <a:p>
            <a:r>
              <a:rPr lang="en-US" dirty="0">
                <a:hlinkClick r:id="rId2"/>
              </a:rPr>
              <a:t>More examples</a:t>
            </a:r>
            <a:endParaRPr lang="en-US" dirty="0"/>
          </a:p>
        </p:txBody>
      </p:sp>
      <p:pic>
        <p:nvPicPr>
          <p:cNvPr id="5" name="Picture 4" descr="Illustration of execution results of ps command" title="ps comma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362200"/>
            <a:ext cx="720852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81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Dynamic Process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GUI</a:t>
            </a:r>
          </a:p>
          <a:p>
            <a:pPr lvl="1"/>
            <a:r>
              <a:rPr lang="en-US" dirty="0"/>
              <a:t>Gnome system monitor</a:t>
            </a:r>
          </a:p>
          <a:p>
            <a:pPr lvl="1"/>
            <a:r>
              <a:rPr lang="en-US" dirty="0"/>
              <a:t>Menu -&gt; System -&gt; Administration -&gt; System Monitor -&gt; Process tab</a:t>
            </a:r>
          </a:p>
          <a:p>
            <a:pPr lvl="1"/>
            <a:endParaRPr lang="en-US" dirty="0"/>
          </a:p>
          <a:p>
            <a:r>
              <a:rPr lang="en-US" dirty="0"/>
              <a:t>"top" command</a:t>
            </a:r>
          </a:p>
          <a:p>
            <a:pPr lvl="1"/>
            <a:r>
              <a:rPr lang="en-US" dirty="0"/>
              <a:t>Press O (upper case) to select sorting column (by default sorted by % CPU)</a:t>
            </a:r>
          </a:p>
          <a:p>
            <a:pPr lvl="1"/>
            <a:r>
              <a:rPr lang="en-US" dirty="0"/>
              <a:t>Press space bar to refresh; press s to change refresh interval</a:t>
            </a:r>
          </a:p>
          <a:p>
            <a:pPr lvl="1"/>
            <a:r>
              <a:rPr lang="en-US" dirty="0"/>
              <a:t>Press c to display absolute path for commands (last column)</a:t>
            </a:r>
          </a:p>
          <a:p>
            <a:pPr lvl="1"/>
            <a:r>
              <a:rPr lang="en-US" dirty="0"/>
              <a:t>Press k to kill a process (need PID)</a:t>
            </a:r>
          </a:p>
          <a:p>
            <a:pPr lvl="1"/>
            <a:r>
              <a:rPr lang="en-US" dirty="0"/>
              <a:t>Press h for help</a:t>
            </a:r>
          </a:p>
          <a:p>
            <a:pPr lvl="1"/>
            <a:r>
              <a:rPr lang="en-US" dirty="0"/>
              <a:t>Press q to quit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Top Command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225" y="914400"/>
            <a:ext cx="8839200" cy="461665"/>
          </a:xfrm>
        </p:spPr>
        <p:txBody>
          <a:bodyPr/>
          <a:lstStyle/>
          <a:p>
            <a:r>
              <a:rPr lang="en-US" dirty="0">
                <a:hlinkClick r:id="rId2"/>
              </a:rPr>
              <a:t>How to Run Top Command</a:t>
            </a:r>
            <a:endParaRPr lang="en-US" dirty="0"/>
          </a:p>
        </p:txBody>
      </p:sp>
      <p:pic>
        <p:nvPicPr>
          <p:cNvPr id="5" name="Picture 4" descr="Screenshot of running results of top command" title="Top Comman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905000"/>
            <a:ext cx="7931426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Job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Running a program in the background</a:t>
            </a:r>
          </a:p>
          <a:p>
            <a:pPr lvl="1"/>
            <a:r>
              <a:rPr lang="en-US" dirty="0"/>
              <a:t>Use the "&amp;" at the end of the command (a space is required to before "&amp;")</a:t>
            </a:r>
          </a:p>
          <a:p>
            <a:pPr lvl="1"/>
            <a:r>
              <a:rPr lang="en-US" dirty="0"/>
              <a:t>Press "ctrl-z" to stop the current running program and puts it in background</a:t>
            </a:r>
          </a:p>
          <a:p>
            <a:pPr lvl="1"/>
            <a:r>
              <a:rPr lang="en-US" dirty="0"/>
              <a:t>Use "</a:t>
            </a:r>
            <a:r>
              <a:rPr lang="en-US" dirty="0" err="1"/>
              <a:t>bg</a:t>
            </a:r>
            <a:r>
              <a:rPr lang="en-US" dirty="0"/>
              <a:t>" command + program</a:t>
            </a:r>
          </a:p>
          <a:p>
            <a:pPr lvl="1"/>
            <a:endParaRPr lang="en-US" dirty="0"/>
          </a:p>
          <a:p>
            <a:r>
              <a:rPr lang="en-US" dirty="0"/>
              <a:t>Bring a program to foreground</a:t>
            </a:r>
          </a:p>
          <a:p>
            <a:pPr lvl="1"/>
            <a:r>
              <a:rPr lang="en-US" dirty="0"/>
              <a:t>Use the "</a:t>
            </a:r>
            <a:r>
              <a:rPr lang="en-US" dirty="0" err="1"/>
              <a:t>fg</a:t>
            </a:r>
            <a:r>
              <a:rPr lang="en-US" dirty="0"/>
              <a:t>" command + [job id]</a:t>
            </a:r>
          </a:p>
          <a:p>
            <a:pPr lvl="1"/>
            <a:endParaRPr lang="en-US" dirty="0"/>
          </a:p>
          <a:p>
            <a:r>
              <a:rPr lang="en-US" dirty="0"/>
              <a:t>Terminate (kill) a process or a job</a:t>
            </a:r>
          </a:p>
          <a:p>
            <a:pPr lvl="1"/>
            <a:r>
              <a:rPr lang="en-US" dirty="0"/>
              <a:t>Use the "kill" command (kill [PID])</a:t>
            </a:r>
          </a:p>
          <a:p>
            <a:pPr lvl="1"/>
            <a:r>
              <a:rPr lang="en-US" dirty="0"/>
              <a:t>Press "ctrl-c" when running a program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</TotalTime>
  <Words>1187</Words>
  <Application>Microsoft Office PowerPoint</Application>
  <PresentationFormat>Custom</PresentationFormat>
  <Paragraphs>206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CYBR 4423 Unix/Linux Administration</vt:lpstr>
      <vt:lpstr>Basic Concepts</vt:lpstr>
      <vt:lpstr>Process Structure</vt:lpstr>
      <vt:lpstr>Process Monitoring</vt:lpstr>
      <vt:lpstr>pgrep Command</vt:lpstr>
      <vt:lpstr>ps (Process Status)</vt:lpstr>
      <vt:lpstr>Dynamic Process Monitoring</vt:lpstr>
      <vt:lpstr>Top Command</vt:lpstr>
      <vt:lpstr>Job Control</vt:lpstr>
      <vt:lpstr>jobs Command</vt:lpstr>
      <vt:lpstr>Service/Daemon</vt:lpstr>
      <vt:lpstr>inet</vt:lpstr>
      <vt:lpstr>Managing Services</vt:lpstr>
      <vt:lpstr>sleep Command</vt:lpstr>
      <vt:lpstr>Shell Startup Files</vt:lpstr>
      <vt:lpstr>Summary</vt:lpstr>
      <vt:lpstr>Login</vt:lpstr>
      <vt:lpstr>Startup Files</vt:lpstr>
      <vt:lpstr>System Daemons</vt:lpstr>
      <vt:lpstr>Service and Process</vt:lpstr>
      <vt:lpstr>cron</vt:lpstr>
      <vt:lpstr>Session Commands</vt:lpstr>
      <vt:lpstr>System Startup</vt:lpstr>
      <vt:lpstr>.bashrc</vt:lpstr>
      <vt:lpstr>Init process</vt:lpstr>
      <vt:lpstr>Process Status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- 4823_01_overview.pptx</dc:title>
  <dc:creator>bbrown</dc:creator>
  <cp:lastModifiedBy>Darin Morrow</cp:lastModifiedBy>
  <cp:revision>16</cp:revision>
  <dcterms:created xsi:type="dcterms:W3CDTF">2019-06-20T13:37:09Z</dcterms:created>
  <dcterms:modified xsi:type="dcterms:W3CDTF">2026-04-19T03:35:16Z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  <property fmtid="{D5CDD505-2E9C-101B-9397-08002B2CF9AE}" pid="5" name="data-panorama-remediation-history">
    <vt:lpwstr>[{"isReadingOrderVerified":"true","pageNumber":0,"geomIndex":-1,"issueTypeId":"ReadingOrderIssue:PPTX","dismiss":false,"pageNumbers":[3],"coordinatesList":[[10.0,10.0,2.0,2.0]]},{"pageNumber":0,"geomIndex":1305,"lastGeomIndex":1359,"rowIndex":-1,"cellIndex":-1,"textElement":"https://www.tutorialspoint.com/unix_commands/pgrep.htm","hyperlinkContext":"titorialspoint","isLinkDescriptionVerified":false,"identifiers":{"PARAGRAPH_ID":"39","RUN_ID":"0","SLIDE_ID":"4"},"issueTypeId":"HyperlinkContextIssue:PPTX","dismiss":false,"pageNumbers":[5],"coordinatesList":[[61.65599822998047,546.7680053710938,492.9487991333008,9.899999618530273]]},{"pageNumber":0,"geomIndex":1305,"lastGeomIndex":1319,"textElement":"titorialspoint","tableIndex":-1,"rowIndex":-1,"cellIndex":-1,"fontColor":"#707070","identifiers":{"PARAGRAPH_ID":"39","RUN_ID":"0","SLIDE_ID":"4"},"issueDetails":{"luminance25":"0.009140839699631802","isHeader":"true","luminance75":"0.009140839699631802","textColor":"000000"},"issueTypeId":"LowContrastIssue:PPTX","dismiss":false,"pageNumbers":[5],"coordinatesList":[[61.65599822998047,546.7680053710938,108.05879974365234,9.899999618530273]]},{"pageNumber":0,"geomIndex":1305,"lastGeomIndex":1319,"textElement":"titorialspoint","tableIndex":-1,"rowIndex":-1,"cellIndex":-1,"fontColor":"#707070","identifiers":{"PARAGRAPH_ID":"39","RUN_ID":"0","SLIDE_ID":"4"},"issueDetails":{"luminance25":"0.009140839699631802","isHeader":"true","luminance75":"0.009140839699631802","textColor":"707070"},"issueTypeId":"LowContrastIssue:PPTX","dismiss":false,"pageNumbers":[5],"coordinatesList":[[61.65599822998047,546.7680053710938,108.05879974365234,9.899999618530273]]}]</vt:lpwstr>
  </property>
  <property fmtid="{D5CDD505-2E9C-101B-9397-08002B2CF9AE}" pid="6" name="ReadingOrderVerifiedPages">
    <vt:lpwstr>3</vt:lpwstr>
  </property>
  <property fmtid="{D5CDD505-2E9C-101B-9397-08002B2CF9AE}" pid="7" name="VerifiedLinkDescriptions">
    <vt:lpwstr>https://www.tutorialspoint.com/unix_commands/pgrep.htm</vt:lpwstr>
  </property>
</Properties>
</file>